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</p:sldIdLst>
  <p:sldSz cx="9144000" cy="6858000" type="screen4x3"/>
  <p:notesSz cx="6797675" cy="9926638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04">
          <p15:clr>
            <a:srgbClr val="A4A3A4"/>
          </p15:clr>
        </p15:guide>
        <p15:guide id="4">
          <p15:clr>
            <a:srgbClr val="A4A3A4"/>
          </p15:clr>
        </p15:guide>
        <p15:guide id="5" orient="horz" pos="1153">
          <p15:clr>
            <a:srgbClr val="A4A3A4"/>
          </p15:clr>
        </p15:guide>
        <p15:guide id="6" orient="horz" pos="3987">
          <p15:clr>
            <a:srgbClr val="A4A3A4"/>
          </p15:clr>
        </p15:guide>
        <p15:guide id="7" pos="5759">
          <p15:clr>
            <a:srgbClr val="A4A3A4"/>
          </p15:clr>
        </p15:guide>
        <p15:guide id="8" orient="horz" pos="1032">
          <p15:clr>
            <a:srgbClr val="A4A3A4"/>
          </p15:clr>
        </p15:guide>
        <p15:guide id="9" orient="horz" pos="965">
          <p15:clr>
            <a:srgbClr val="A4A3A4"/>
          </p15:clr>
        </p15:guide>
        <p15:guide id="10" orient="horz" pos="4069">
          <p15:clr>
            <a:srgbClr val="A4A3A4"/>
          </p15:clr>
        </p15:guide>
        <p15:guide id="11" orient="horz" pos="670">
          <p15:clr>
            <a:srgbClr val="A4A3A4"/>
          </p15:clr>
        </p15:guide>
        <p15:guide id="12" pos="265">
          <p15:clr>
            <a:srgbClr val="A4A3A4"/>
          </p15:clr>
        </p15:guide>
        <p15:guide id="13" pos="2715">
          <p15:clr>
            <a:srgbClr val="A4A3A4"/>
          </p15:clr>
        </p15:guide>
        <p15:guide id="14" pos="493">
          <p15:clr>
            <a:srgbClr val="A4A3A4"/>
          </p15:clr>
        </p15:guide>
        <p15:guide id="15" pos="471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de O'Gara" initials="JO" lastIdx="12" clrIdx="0">
    <p:extLst/>
  </p:cmAuthor>
  <p:cmAuthor id="2" name="Martin Pope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D97"/>
    <a:srgbClr val="1D005D"/>
    <a:srgbClr val="590A8C"/>
    <a:srgbClr val="330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966" y="114"/>
      </p:cViewPr>
      <p:guideLst>
        <p:guide orient="horz" pos="2160"/>
        <p:guide pos="2880"/>
        <p:guide orient="horz" pos="204"/>
        <p:guide/>
        <p:guide orient="horz" pos="1153"/>
        <p:guide orient="horz" pos="3987"/>
        <p:guide pos="5759"/>
        <p:guide orient="horz" pos="1032"/>
        <p:guide orient="horz" pos="965"/>
        <p:guide orient="horz" pos="4069"/>
        <p:guide orient="horz" pos="670"/>
        <p:guide pos="265"/>
        <p:guide pos="2715"/>
        <p:guide pos="493"/>
        <p:guide pos="47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0A6BA-E68B-4C7A-968B-6A85BE320667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45B1F-582D-4498-AA7C-D551D67AC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7578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84760-337D-4086-B1D5-7BD9382AF1FD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1C85D-82C5-45E7-A03D-7B46BC112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362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614ABF-DBF0-4B30-9992-DE5659FD07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7519" y="3776891"/>
            <a:ext cx="3877981" cy="1385238"/>
          </a:xfrm>
        </p:spPr>
        <p:txBody>
          <a:bodyPr anchor="b">
            <a:normAutofit/>
          </a:bodyPr>
          <a:lstStyle>
            <a:lvl1pPr algn="l">
              <a:defRPr sz="2200" b="1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TITLE OF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4819" y="5173037"/>
            <a:ext cx="4964167" cy="71885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aseline="0">
                <a:solidFill>
                  <a:srgbClr val="1D005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 title / By [name]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91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360000"/>
            <a:ext cx="5760000" cy="93486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4600" y="6356350"/>
            <a:ext cx="47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2"/>
          </p:nvPr>
        </p:nvSpPr>
        <p:spPr>
          <a:xfrm>
            <a:off x="420688" y="6356350"/>
            <a:ext cx="73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78BB2A5-0A16-2F48-921F-DC5036414F9D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09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4600" y="6356350"/>
            <a:ext cx="47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3" name="Date Placeholder 7"/>
          <p:cNvSpPr>
            <a:spLocks noGrp="1"/>
          </p:cNvSpPr>
          <p:nvPr>
            <p:ph type="dt" sz="half" idx="2"/>
          </p:nvPr>
        </p:nvSpPr>
        <p:spPr>
          <a:xfrm>
            <a:off x="420688" y="6356350"/>
            <a:ext cx="73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990D2EFF-FF00-9C41-B11C-44BF9A326721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1800" cap="none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57350"/>
            <a:ext cx="4629150" cy="420370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4600" y="6356350"/>
            <a:ext cx="47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>
          <a:xfrm>
            <a:off x="420688" y="6356350"/>
            <a:ext cx="73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B4261AE8-869E-1E46-9C01-BAEF150E58A4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802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1800" cap="none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657350"/>
            <a:ext cx="4629150" cy="420370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4600" y="6356350"/>
            <a:ext cx="47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>
          <a:xfrm>
            <a:off x="420688" y="6356350"/>
            <a:ext cx="73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0F6ECC1-F4D1-D044-A81E-F97A5693F7B0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822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5915469" cy="93486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9726" y="1546553"/>
            <a:ext cx="8531240" cy="394403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4600" y="6356350"/>
            <a:ext cx="47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2"/>
          </p:nvPr>
        </p:nvSpPr>
        <p:spPr>
          <a:xfrm>
            <a:off x="420688" y="6356350"/>
            <a:ext cx="73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B9B97F43-5509-9D49-B697-4EF6E59F61F6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769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29182" y="365125"/>
            <a:ext cx="1037811" cy="5811838"/>
          </a:xfrm>
        </p:spPr>
        <p:txBody>
          <a:bodyPr vert="eaVert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3904943" cy="58118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5600" y="6356350"/>
            <a:ext cx="511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2"/>
          </p:nvPr>
        </p:nvSpPr>
        <p:spPr>
          <a:xfrm>
            <a:off x="420688" y="6356350"/>
            <a:ext cx="73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4DB2B78E-6CD1-0D41-992C-5F94B9839CE7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96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5B57814-BEBB-4840-ACFF-79D839F230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7519" y="3776891"/>
            <a:ext cx="3877981" cy="1385238"/>
          </a:xfrm>
        </p:spPr>
        <p:txBody>
          <a:bodyPr anchor="b">
            <a:normAutofit/>
          </a:bodyPr>
          <a:lstStyle>
            <a:lvl1pPr algn="l">
              <a:defRPr sz="2200"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TITLE OF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4819" y="5173037"/>
            <a:ext cx="4964167" cy="71885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aseline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 title / By [name]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75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519" y="2138591"/>
            <a:ext cx="4925809" cy="1385238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4819" y="3534737"/>
            <a:ext cx="4964167" cy="71885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aseline="0">
                <a:solidFill>
                  <a:srgbClr val="1D005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 title / By [name]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6418040" y="300400"/>
            <a:ext cx="2621838" cy="1078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 descr="EUIAS_Logotyp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664" y="480982"/>
            <a:ext cx="3108311" cy="71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82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UIAS PPT STAR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4"/>
          <a:stretch/>
        </p:blipFill>
        <p:spPr>
          <a:xfrm>
            <a:off x="12700" y="1035845"/>
            <a:ext cx="6045200" cy="55008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519" y="2138591"/>
            <a:ext cx="4925809" cy="1385238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4819" y="3534737"/>
            <a:ext cx="4964167" cy="71885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aseline="0">
                <a:solidFill>
                  <a:srgbClr val="1D005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 title / By [name]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6418040" y="300400"/>
            <a:ext cx="2621838" cy="1078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 descr="EUIAS_Logotype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664" y="480982"/>
            <a:ext cx="3108311" cy="71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47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UIAS_4-3_Creative Files 2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6"/>
          <a:stretch/>
        </p:blipFill>
        <p:spPr>
          <a:xfrm>
            <a:off x="0" y="-1"/>
            <a:ext cx="9144000" cy="6871551"/>
          </a:xfrm>
          <a:prstGeom prst="rect">
            <a:avLst/>
          </a:prstGeom>
        </p:spPr>
      </p:pic>
      <p:pic>
        <p:nvPicPr>
          <p:cNvPr id="8" name="Picture 7" descr="EUIAS_Logotype_REV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329" y="454025"/>
            <a:ext cx="3062360" cy="6996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7519" y="2138591"/>
            <a:ext cx="4925809" cy="1385238"/>
          </a:xfrm>
        </p:spPr>
        <p:txBody>
          <a:bodyPr anchor="b">
            <a:normAutofit/>
          </a:bodyPr>
          <a:lstStyle>
            <a:lvl1pPr algn="l"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TITLE OF </a:t>
            </a:r>
            <a:br>
              <a:rPr lang="en-US" dirty="0"/>
            </a:br>
            <a:r>
              <a:rPr lang="en-US" dirty="0"/>
              <a:t>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4819" y="3534737"/>
            <a:ext cx="4964167" cy="71885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aseline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 title / By [name]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81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4600" y="6356350"/>
            <a:ext cx="47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420688" y="6356350"/>
            <a:ext cx="73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2C5D2EF4-E998-0349-9756-90E91C71FD6F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79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1699618"/>
            <a:ext cx="7886700" cy="1747084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3409356"/>
            <a:ext cx="7886700" cy="2449512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418040" y="300400"/>
            <a:ext cx="2621838" cy="1078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EUIAS_Logotyp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664" y="480982"/>
            <a:ext cx="3108311" cy="71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68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360000"/>
            <a:ext cx="5760000" cy="936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688" y="1531938"/>
            <a:ext cx="4094162" cy="4351338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49" y="1531938"/>
            <a:ext cx="4173539" cy="4351338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5600" y="6356350"/>
            <a:ext cx="4783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0"/>
          </p:nvPr>
        </p:nvSpPr>
        <p:spPr>
          <a:xfrm>
            <a:off x="420688" y="6356350"/>
            <a:ext cx="73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A27D12E1-650C-F048-B31B-22DC0F0CCA66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360000"/>
            <a:ext cx="5760000" cy="936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324283"/>
            <a:ext cx="407749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00" y="2276475"/>
            <a:ext cx="4077495" cy="3684588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324283"/>
            <a:ext cx="4159249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276475"/>
            <a:ext cx="4159249" cy="3684588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47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420688" y="6356350"/>
            <a:ext cx="73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EDE43A86-6E1A-0245-87EA-A71E622F9E2D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25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360000"/>
            <a:ext cx="5760000" cy="93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4974" y="1546553"/>
            <a:ext cx="8435991" cy="3944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244600" y="6356350"/>
            <a:ext cx="47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20688" y="6356350"/>
            <a:ext cx="773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9ECBFA14-4877-0549-AFD1-3875964592FC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49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F85E450-92C8-BE48-B8AE-96C8EDDEF66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 descr="EUIAS_Logotype_RGB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972" y="576565"/>
            <a:ext cx="2317003" cy="52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84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49" r:id="rId3"/>
    <p:sldLayoutId id="2147483665" r:id="rId4"/>
    <p:sldLayoutId id="2147483664" r:id="rId5"/>
    <p:sldLayoutId id="2147483650" r:id="rId6"/>
    <p:sldLayoutId id="2147483660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00" b="1" kern="1200" cap="none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energy-and-utility-skills/?viewAsMember=true" TargetMode="External"/><Relationship Id="rId2" Type="http://schemas.openxmlformats.org/officeDocument/2006/relationships/hyperlink" Target="https://twitter.com/EUSkills?lang=en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linkedin.com/showcase/euias/?viewAsMember=tru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UIAS1000" TargetMode="External"/><Relationship Id="rId2" Type="http://schemas.openxmlformats.org/officeDocument/2006/relationships/hyperlink" Target="https://twitter.com/SPEnergyNetwork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bit.ly/case100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UIAS1000" TargetMode="External"/><Relationship Id="rId2" Type="http://schemas.openxmlformats.org/officeDocument/2006/relationships/hyperlink" Target="https://www.linkedin.com/company/scottish-power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bit.ly/case1000" TargetMode="External"/><Relationship Id="rId4" Type="http://schemas.openxmlformats.org/officeDocument/2006/relationships/hyperlink" Target="https://www.linkedin.com/showcase/euias/?viewAsMember=tru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scottish-power/" TargetMode="External"/><Relationship Id="rId3" Type="http://schemas.openxmlformats.org/officeDocument/2006/relationships/hyperlink" Target="https://www.euskills.co.uk/2019/06/25/service-leaver-is-1000th-apprentice-to-graduate-through-leading-end-point-assessment-body/" TargetMode="External"/><Relationship Id="rId7" Type="http://schemas.openxmlformats.org/officeDocument/2006/relationships/hyperlink" Target="https://twitter.com/SPEnergyNetwork" TargetMode="External"/><Relationship Id="rId2" Type="http://schemas.openxmlformats.org/officeDocument/2006/relationships/hyperlink" Target="http://www.euias.co.uk/2019/06/25/service-leaver-is-1000th-apprentice-to-graduate-through-leading-end-point-assessment-body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twitter.com/EUSkills?lang=en" TargetMode="External"/><Relationship Id="rId5" Type="http://schemas.openxmlformats.org/officeDocument/2006/relationships/hyperlink" Target="https://www.linkedin.com/showcase/12981279/admin/" TargetMode="External"/><Relationship Id="rId4" Type="http://schemas.openxmlformats.org/officeDocument/2006/relationships/hyperlink" Target="http://www.euias.co.uk/case-study-jonathan-li-sp-energy-network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3CB34-B529-42C4-92FE-4A39D8361C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1,000 APPRENTICE ACHIEVERS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EE8D1-6970-43CF-8814-4C3AB304E4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Digital Toolkit – INTERNAL </a:t>
            </a:r>
          </a:p>
        </p:txBody>
      </p:sp>
    </p:spTree>
    <p:extLst>
      <p:ext uri="{BB962C8B-B14F-4D97-AF65-F5344CB8AC3E}">
        <p14:creationId xmlns:p14="http://schemas.microsoft.com/office/powerpoint/2010/main" val="258624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819" y="0"/>
            <a:ext cx="5528981" cy="1385238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744819" y="1733646"/>
            <a:ext cx="7946599" cy="437159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Energy &amp; Utilities Independent Assessment Service (EUIAS) has passed its 1,000</a:t>
            </a:r>
            <a:r>
              <a:rPr lang="en-GB" baseline="30000" dirty="0"/>
              <a:t>th</a:t>
            </a:r>
            <a:r>
              <a:rPr lang="en-GB" dirty="0"/>
              <a:t> learner on the new English apprenticeship standards.</a:t>
            </a:r>
          </a:p>
          <a:p>
            <a:endParaRPr lang="en-GB" dirty="0"/>
          </a:p>
          <a:p>
            <a:r>
              <a:rPr lang="en-GB" dirty="0"/>
              <a:t>Below is a summary of the marketing activity that will be taking place the week commencing 24 June 2019 to showcase this achievement: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Social media posts on EUS Twitter, LinkedIn, EUIAS LinkedIn Showcase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Press release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Web article added to EUS and EUIAS websites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Case study of 1000</a:t>
            </a:r>
            <a:r>
              <a:rPr lang="en-GB" baseline="30000" dirty="0"/>
              <a:t>th</a:t>
            </a:r>
            <a:r>
              <a:rPr lang="en-GB" dirty="0"/>
              <a:t> achiever uploaded on EUIAS site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Email Banner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EUIAS email to key contacts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This internal digital toolkit that can be used by colleagues to support our social media activity to amplify our messaging to maximise our impact.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40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Media 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974" y="1546553"/>
            <a:ext cx="8435991" cy="452173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hashtag for the campaign is </a:t>
            </a:r>
            <a:r>
              <a:rPr lang="en-GB" b="1" dirty="0"/>
              <a:t>#EUIAS1000 please use this on any message you share.</a:t>
            </a:r>
          </a:p>
          <a:p>
            <a:r>
              <a:rPr lang="en-GB" dirty="0"/>
              <a:t>Posts from colleagues on any social media channel should use this hashtag as well as tagging* the correct company profile (see below for links).</a:t>
            </a:r>
          </a:p>
          <a:p>
            <a:r>
              <a:rPr lang="en-GB" dirty="0">
                <a:hlinkClick r:id="rId2"/>
              </a:rPr>
              <a:t>Twitter (@EUSkills)</a:t>
            </a:r>
            <a:r>
              <a:rPr lang="en-GB" dirty="0"/>
              <a:t> – click on the link to see our twitter feed &amp; follow. Colleagues on Twitter can retweet any tweets regarding the 1000</a:t>
            </a:r>
            <a:r>
              <a:rPr lang="en-GB" baseline="30000" dirty="0"/>
              <a:t>th</a:t>
            </a:r>
            <a:r>
              <a:rPr lang="en-GB" dirty="0"/>
              <a:t> apprentice.</a:t>
            </a:r>
          </a:p>
          <a:p>
            <a:r>
              <a:rPr lang="en-GB" dirty="0">
                <a:hlinkClick r:id="rId3"/>
              </a:rPr>
              <a:t>LinkedIn (Energy &amp; Utility Skills)</a:t>
            </a:r>
            <a:r>
              <a:rPr lang="en-GB" dirty="0"/>
              <a:t> – click on the link to view our profile &amp; follow. Colleagues on LinkedIn can share any posts regarding the 1000</a:t>
            </a:r>
            <a:r>
              <a:rPr lang="en-GB" baseline="30000" dirty="0"/>
              <a:t>th</a:t>
            </a:r>
            <a:r>
              <a:rPr lang="en-GB" dirty="0"/>
              <a:t> apprentice.</a:t>
            </a:r>
          </a:p>
          <a:p>
            <a:r>
              <a:rPr lang="en-GB" dirty="0">
                <a:hlinkClick r:id="rId4"/>
              </a:rPr>
              <a:t>LinkedIn Showcase Page (Energy &amp; Utilities Independent Assessment Service) </a:t>
            </a:r>
            <a:r>
              <a:rPr lang="en-GB" dirty="0"/>
              <a:t>– click on the link to view our profile &amp; follow. Colleagues on LinkedIn can share any posts regrading the 1000</a:t>
            </a:r>
            <a:r>
              <a:rPr lang="en-GB" baseline="30000" dirty="0"/>
              <a:t>th</a:t>
            </a:r>
            <a:r>
              <a:rPr lang="en-GB" dirty="0"/>
              <a:t> apprentice. </a:t>
            </a:r>
            <a:r>
              <a:rPr lang="en-GB" b="1" dirty="0"/>
              <a:t>In order to drive traffic to this page, colleagues are encouraged to share any posts to support this campaign from the IAS LinkedIn page instead of EUS. </a:t>
            </a:r>
          </a:p>
          <a:p>
            <a:endParaRPr lang="en-GB" b="1" dirty="0"/>
          </a:p>
          <a:p>
            <a:pPr marL="0" indent="0">
              <a:buNone/>
            </a:pPr>
            <a:r>
              <a:rPr lang="en-GB" sz="1700" i="1" dirty="0"/>
              <a:t>*If you require any further advice or guidance on tagging please speak to a member of the digital marketing team.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Energy &amp; Utilities Independent Assessment Service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C5D2EF4-E998-0349-9756-90E91C71FD6F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85E450-92C8-BE48-B8AE-96C8EDDEF66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63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CB045-0134-4241-A77A-BBC4E9A9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Posts (Twitter)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AAC40-C708-47B9-B27D-B0EF69029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Twitter: </a:t>
            </a:r>
          </a:p>
          <a:p>
            <a:pPr lvl="1"/>
            <a:r>
              <a:rPr lang="en-GB" dirty="0"/>
              <a:t>Today marks a special day for the EUIAS as they have reached a milestone of 1000 apprentice achievers! To find out more about our 1000</a:t>
            </a:r>
            <a:r>
              <a:rPr lang="en-GB" baseline="30000" dirty="0"/>
              <a:t>th</a:t>
            </a:r>
            <a:r>
              <a:rPr lang="en-GB" dirty="0"/>
              <a:t> achiever from </a:t>
            </a:r>
            <a:r>
              <a:rPr lang="en-GB" dirty="0">
                <a:hlinkClick r:id="rId2"/>
              </a:rPr>
              <a:t>@</a:t>
            </a:r>
            <a:r>
              <a:rPr lang="en-GB" dirty="0" err="1">
                <a:hlinkClick r:id="rId2"/>
              </a:rPr>
              <a:t>SPEnergyNetwork</a:t>
            </a:r>
            <a:r>
              <a:rPr lang="en-GB" dirty="0">
                <a:hlinkClick r:id="rId2"/>
              </a:rPr>
              <a:t> </a:t>
            </a:r>
            <a:r>
              <a:rPr lang="en-GB" dirty="0"/>
              <a:t>visit: </a:t>
            </a:r>
            <a:r>
              <a:rPr lang="en-GB" u="sng" dirty="0">
                <a:hlinkClick r:id="rId3"/>
              </a:rPr>
              <a:t>http://bit.ly/EUIAS1000</a:t>
            </a:r>
            <a:r>
              <a:rPr lang="en-GB" u="sng" dirty="0"/>
              <a:t> </a:t>
            </a:r>
            <a:r>
              <a:rPr lang="en-GB" dirty="0"/>
              <a:t>| </a:t>
            </a:r>
            <a:r>
              <a:rPr lang="en-GB" b="1" dirty="0"/>
              <a:t>#EUIAS1000 #</a:t>
            </a:r>
            <a:r>
              <a:rPr lang="en-GB" b="1" dirty="0" err="1"/>
              <a:t>RobustRigorousReady</a:t>
            </a:r>
            <a:endParaRPr lang="en-GB" b="1" dirty="0"/>
          </a:p>
          <a:p>
            <a:pPr lvl="1"/>
            <a:endParaRPr lang="en-GB" b="1" dirty="0"/>
          </a:p>
          <a:p>
            <a:pPr lvl="1"/>
            <a:r>
              <a:rPr lang="en-GB" dirty="0"/>
              <a:t>The EUIAS is celebrating 1000 apprentice achievers passing through end-point assessment. Congratulations to apprentice Jonathan Li from </a:t>
            </a:r>
            <a:r>
              <a:rPr lang="en-GB" dirty="0">
                <a:hlinkClick r:id="rId2"/>
              </a:rPr>
              <a:t>@</a:t>
            </a:r>
            <a:r>
              <a:rPr lang="en-GB" dirty="0" err="1">
                <a:hlinkClick r:id="rId2"/>
              </a:rPr>
              <a:t>SPEnergyNetwork</a:t>
            </a:r>
            <a:r>
              <a:rPr lang="en-GB" dirty="0"/>
              <a:t>. Find out more about our 1000</a:t>
            </a:r>
            <a:r>
              <a:rPr lang="en-GB" baseline="30000" dirty="0"/>
              <a:t>th</a:t>
            </a:r>
            <a:r>
              <a:rPr lang="en-GB" dirty="0"/>
              <a:t> apprentice here: </a:t>
            </a:r>
            <a:r>
              <a:rPr lang="en-GB" u="sng" dirty="0">
                <a:hlinkClick r:id="rId4"/>
              </a:rPr>
              <a:t>http://bit.ly/case1000</a:t>
            </a:r>
            <a:r>
              <a:rPr lang="en-GB" dirty="0"/>
              <a:t> | </a:t>
            </a:r>
            <a:r>
              <a:rPr lang="en-GB" b="1" dirty="0"/>
              <a:t>#EUIAS1000 #</a:t>
            </a:r>
            <a:r>
              <a:rPr lang="en-GB" b="1" dirty="0" err="1"/>
              <a:t>RobustRigorousReady</a:t>
            </a:r>
            <a:endParaRPr lang="en-GB" b="1" dirty="0"/>
          </a:p>
          <a:p>
            <a:pPr lvl="1"/>
            <a:endParaRPr lang="en-GB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74E89-13E2-4B77-B017-E9808E72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Energy &amp; Utilities Independent Assessment Service </a:t>
            </a:r>
          </a:p>
          <a:p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9F815-A8D9-4712-8F59-8B9C9E018CD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C5D2EF4-E998-0349-9756-90E91C71FD6F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BF4E-0735-455B-AB84-72A63D12A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85E450-92C8-BE48-B8AE-96C8EDDEF66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6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CB045-0134-4241-A77A-BBC4E9A9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Posts (LinkedIn)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AAC40-C708-47B9-B27D-B0EF69029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LinkedIn: </a:t>
            </a:r>
          </a:p>
          <a:p>
            <a:pPr lvl="1"/>
            <a:r>
              <a:rPr lang="en-GB" dirty="0"/>
              <a:t>Today marks a special day for the Energy &amp; Utilities Independent Assessment Service (EUIAS) as we have reached a milestone of 1000 apprentice achievers! To find out more about our 1000</a:t>
            </a:r>
            <a:r>
              <a:rPr lang="en-GB" baseline="30000" dirty="0"/>
              <a:t>th</a:t>
            </a:r>
            <a:r>
              <a:rPr lang="en-GB" dirty="0"/>
              <a:t> achiever from </a:t>
            </a:r>
            <a:r>
              <a:rPr lang="en-GB" dirty="0" err="1">
                <a:hlinkClick r:id="rId2"/>
              </a:rPr>
              <a:t>ScottishPower</a:t>
            </a:r>
            <a:r>
              <a:rPr lang="en-GB" dirty="0"/>
              <a:t> Energy Networks and read our press release visit: </a:t>
            </a:r>
            <a:r>
              <a:rPr lang="en-GB" u="sng" dirty="0">
                <a:hlinkClick r:id="rId3"/>
              </a:rPr>
              <a:t>http://bit.ly/EUIAS1000</a:t>
            </a:r>
            <a:r>
              <a:rPr lang="en-GB" u="sng" dirty="0"/>
              <a:t> </a:t>
            </a:r>
            <a:r>
              <a:rPr lang="en-GB" dirty="0"/>
              <a:t>| </a:t>
            </a:r>
            <a:r>
              <a:rPr lang="en-GB" b="1" dirty="0"/>
              <a:t>#EUIAS1000 #</a:t>
            </a:r>
            <a:r>
              <a:rPr lang="en-GB" b="1" dirty="0" err="1"/>
              <a:t>RobustRigorousReady</a:t>
            </a:r>
            <a:endParaRPr lang="en-GB" b="1" dirty="0"/>
          </a:p>
          <a:p>
            <a:pPr lvl="1"/>
            <a:endParaRPr lang="en-GB" b="1" dirty="0"/>
          </a:p>
          <a:p>
            <a:pPr lvl="1"/>
            <a:endParaRPr lang="en-GB" b="1" dirty="0"/>
          </a:p>
          <a:p>
            <a:pPr lvl="1"/>
            <a:r>
              <a:rPr lang="en-GB" dirty="0"/>
              <a:t>The </a:t>
            </a:r>
            <a:r>
              <a:rPr lang="en-GB" dirty="0">
                <a:hlinkClick r:id="rId4"/>
              </a:rPr>
              <a:t>Energy &amp; Utilities Independent Assessment Service (EUIAS) </a:t>
            </a:r>
            <a:r>
              <a:rPr lang="en-GB" dirty="0"/>
              <a:t>is celebrating 1000 apprentice achievers passing through their end-point assessment service. To find out more about the 1000</a:t>
            </a:r>
            <a:r>
              <a:rPr lang="en-GB" baseline="30000" dirty="0"/>
              <a:t>th</a:t>
            </a:r>
            <a:r>
              <a:rPr lang="en-GB" dirty="0"/>
              <a:t> apprentice, Jonathan Li from </a:t>
            </a:r>
            <a:r>
              <a:rPr lang="en-GB" dirty="0">
                <a:hlinkClick r:id="rId2"/>
              </a:rPr>
              <a:t>ScottishPower</a:t>
            </a:r>
            <a:r>
              <a:rPr lang="en-GB" dirty="0"/>
              <a:t> Energy Networks, read his story here: </a:t>
            </a:r>
            <a:r>
              <a:rPr lang="en-GB" u="sng" dirty="0">
                <a:hlinkClick r:id="rId5"/>
              </a:rPr>
              <a:t>http://bit.ly/case1000</a:t>
            </a:r>
            <a:r>
              <a:rPr lang="en-GB" u="sng" dirty="0"/>
              <a:t> </a:t>
            </a:r>
            <a:r>
              <a:rPr lang="en-GB" b="1" dirty="0"/>
              <a:t>#EUIAS1000 #</a:t>
            </a:r>
            <a:r>
              <a:rPr lang="en-GB" b="1" dirty="0" err="1"/>
              <a:t>RobustRigorousReady</a:t>
            </a:r>
            <a:endParaRPr lang="en-GB" b="1" dirty="0"/>
          </a:p>
          <a:p>
            <a:pPr lvl="1"/>
            <a:endParaRPr lang="en-GB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74E89-13E2-4B77-B017-E9808E72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Energy &amp; Utilities Independent Assessment Service </a:t>
            </a:r>
          </a:p>
          <a:p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9F815-A8D9-4712-8F59-8B9C9E018CD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C5D2EF4-E998-0349-9756-90E91C71FD6F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BF4E-0735-455B-AB84-72A63D12A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85E450-92C8-BE48-B8AE-96C8EDDEF66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27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CB045-0134-4241-A77A-BBC4E9A9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Graphics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AAC40-C708-47B9-B27D-B0EF69029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74" y="1546553"/>
            <a:ext cx="8435991" cy="3944039"/>
          </a:xfrm>
        </p:spPr>
        <p:txBody>
          <a:bodyPr/>
          <a:lstStyle/>
          <a:p>
            <a:r>
              <a:rPr lang="en-GB" dirty="0"/>
              <a:t>The graphics below are to be used in conjunction with the social posts to support the campaign: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74E89-13E2-4B77-B017-E9808E72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Energy &amp; Utilities Independent Assessment Service </a:t>
            </a:r>
          </a:p>
          <a:p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9F815-A8D9-4712-8F59-8B9C9E018CD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C5D2EF4-E998-0349-9756-90E91C71FD6F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BF4E-0735-455B-AB84-72A63D12A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21477" y="6356350"/>
            <a:ext cx="2249488" cy="365125"/>
          </a:xfrm>
        </p:spPr>
        <p:txBody>
          <a:bodyPr/>
          <a:lstStyle/>
          <a:p>
            <a:fld id="{CF85E450-92C8-BE48-B8AE-96C8EDDEF665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3" name="Content Placeholder 7">
            <a:extLst>
              <a:ext uri="{FF2B5EF4-FFF2-40B4-BE49-F238E27FC236}">
                <a16:creationId xmlns:a16="http://schemas.microsoft.com/office/drawing/2014/main" id="{FB14DA47-5EC2-436F-8A63-2FF190A83A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442" y="4346057"/>
            <a:ext cx="3238803" cy="18218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5E058C4-C102-423E-B1BE-0DE264FED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126" y="2460789"/>
            <a:ext cx="3240586" cy="16752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BCEF22-8E16-4F9D-BF03-7100735356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56" y="2460788"/>
            <a:ext cx="3240588" cy="16752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550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CB045-0134-4241-A77A-BBC4E9A9B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74" y="431408"/>
            <a:ext cx="5760000" cy="936000"/>
          </a:xfrm>
        </p:spPr>
        <p:txBody>
          <a:bodyPr/>
          <a:lstStyle/>
          <a:p>
            <a:r>
              <a:rPr lang="en-GB" dirty="0"/>
              <a:t>Useful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AAC40-C708-47B9-B27D-B0EF69029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/>
              <a:t>1000 Achievers Press Release &gt; </a:t>
            </a:r>
          </a:p>
          <a:p>
            <a:endParaRPr lang="en-GB" b="1" dirty="0"/>
          </a:p>
          <a:p>
            <a:pPr marL="342900" lvl="1" indent="0">
              <a:buNone/>
            </a:pPr>
            <a:r>
              <a:rPr lang="en-GB" dirty="0"/>
              <a:t>On EUIAS site &gt; </a:t>
            </a:r>
            <a:r>
              <a:rPr lang="en-GB" dirty="0">
                <a:hlinkClick r:id="rId2"/>
              </a:rPr>
              <a:t>http://www.euias.co.uk/2019/06/25/service-leaver-is-1000th-apprentice-to-graduate-through-leading-end-point-assessment-body/</a:t>
            </a:r>
            <a:endParaRPr lang="en-GB" dirty="0"/>
          </a:p>
          <a:p>
            <a:pPr marL="342900" lvl="1" indent="0">
              <a:buNone/>
            </a:pPr>
            <a:endParaRPr lang="en-GB" dirty="0"/>
          </a:p>
          <a:p>
            <a:pPr marL="342900" lvl="1" indent="0">
              <a:buNone/>
            </a:pPr>
            <a:r>
              <a:rPr lang="en-GB" dirty="0"/>
              <a:t>On EUS site &gt; </a:t>
            </a:r>
            <a:r>
              <a:rPr lang="en-GB" dirty="0">
                <a:hlinkClick r:id="rId3"/>
              </a:rPr>
              <a:t>https://www.euskills.co.uk/2019/06/25/service-leaver-is-1000th-apprentice-to-graduate-through-leading-end-point-assessment-body/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1000</a:t>
            </a:r>
            <a:r>
              <a:rPr lang="en-GB" b="1" baseline="30000" dirty="0"/>
              <a:t>th</a:t>
            </a:r>
            <a:r>
              <a:rPr lang="en-GB" b="1" dirty="0"/>
              <a:t> Achiever Case Study &gt; </a:t>
            </a:r>
          </a:p>
          <a:p>
            <a:endParaRPr lang="en-GB" b="1" dirty="0">
              <a:hlinkClick r:id="rId4"/>
            </a:endParaRPr>
          </a:p>
          <a:p>
            <a:pPr marL="342900" lvl="1" indent="0">
              <a:buNone/>
            </a:pPr>
            <a:r>
              <a:rPr lang="en-GB" dirty="0">
                <a:hlinkClick r:id="rId4"/>
              </a:rPr>
              <a:t>http://www.euias.co.uk/case-study-jonathan-li-sp-energy-networks/</a:t>
            </a:r>
            <a:endParaRPr lang="en-GB" dirty="0"/>
          </a:p>
          <a:p>
            <a:endParaRPr lang="en-GB" b="1" dirty="0"/>
          </a:p>
          <a:p>
            <a:r>
              <a:rPr lang="en-GB" b="1" dirty="0">
                <a:hlinkClick r:id="rId5"/>
              </a:rPr>
              <a:t>EUIAS LinkedIn Page</a:t>
            </a:r>
            <a:endParaRPr lang="en-GB" b="1" dirty="0"/>
          </a:p>
          <a:p>
            <a:r>
              <a:rPr lang="en-GB" b="1" dirty="0">
                <a:hlinkClick r:id="rId6"/>
              </a:rPr>
              <a:t>EUS Twitter </a:t>
            </a:r>
            <a:endParaRPr lang="en-GB" b="1" dirty="0"/>
          </a:p>
          <a:p>
            <a:r>
              <a:rPr lang="en-GB" b="1" dirty="0">
                <a:hlinkClick r:id="rId7"/>
              </a:rPr>
              <a:t>SPEN Twitter </a:t>
            </a:r>
            <a:endParaRPr lang="en-GB" b="1" dirty="0"/>
          </a:p>
          <a:p>
            <a:r>
              <a:rPr lang="en-GB" b="1" dirty="0">
                <a:hlinkClick r:id="rId8"/>
              </a:rPr>
              <a:t>SP LinkedIn </a:t>
            </a:r>
            <a:endParaRPr lang="en-GB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74E89-13E2-4B77-B017-E9808E72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288" y="6356350"/>
            <a:ext cx="4775200" cy="365125"/>
          </a:xfrm>
        </p:spPr>
        <p:txBody>
          <a:bodyPr/>
          <a:lstStyle/>
          <a:p>
            <a:r>
              <a:rPr lang="en-GB" dirty="0"/>
              <a:t>Energy &amp; Utilities Independent Assessment Service </a:t>
            </a:r>
          </a:p>
          <a:p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9F815-A8D9-4712-8F59-8B9C9E018CD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C5D2EF4-E998-0349-9756-90E91C71FD6F}" type="datetime1">
              <a:rPr lang="en-GB" smtClean="0"/>
              <a:t>25/06/2019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BF4E-0735-455B-AB84-72A63D12A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F85E450-92C8-BE48-B8AE-96C8EDDEF665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1143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Custom 79">
      <a:dk1>
        <a:srgbClr val="000000"/>
      </a:dk1>
      <a:lt1>
        <a:sysClr val="window" lastClr="FFFFFF"/>
      </a:lt1>
      <a:dk2>
        <a:srgbClr val="280071"/>
      </a:dk2>
      <a:lt2>
        <a:srgbClr val="E7E6E6"/>
      </a:lt2>
      <a:accent1>
        <a:srgbClr val="981D97"/>
      </a:accent1>
      <a:accent2>
        <a:srgbClr val="FF8200"/>
      </a:accent2>
      <a:accent3>
        <a:srgbClr val="FFCD00"/>
      </a:accent3>
      <a:accent4>
        <a:srgbClr val="A6192E"/>
      </a:accent4>
      <a:accent5>
        <a:srgbClr val="6A2569"/>
      </a:accent5>
      <a:accent6>
        <a:srgbClr val="FBCA19"/>
      </a:accent6>
      <a:hlink>
        <a:srgbClr val="850C21"/>
      </a:hlink>
      <a:folHlink>
        <a:srgbClr val="1D1E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IAS_4-3_Version_AW.pptx" id="{E0416116-0D61-49A6-A0AF-45A63C7540EB}" vid="{C6BE9DC0-12C1-4870-8C62-EF673279B9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EUIAS PPT Template</Template>
  <TotalTime>112</TotalTime>
  <Words>652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1,000 APPRENTICE ACHIEVERS</vt:lpstr>
      <vt:lpstr>Summary</vt:lpstr>
      <vt:lpstr>Social Media Guidance</vt:lpstr>
      <vt:lpstr>Social Posts (Twitter) </vt:lpstr>
      <vt:lpstr>Social Posts (LinkedIn) </vt:lpstr>
      <vt:lpstr>Social Graphics  </vt:lpstr>
      <vt:lpstr>Useful Links</vt:lpstr>
    </vt:vector>
  </TitlesOfParts>
  <Company>Energy &amp; Utility Skills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1,000 APPRENTICE ACHIEVERS</dc:title>
  <dc:creator>Michelle Inwood</dc:creator>
  <cp:lastModifiedBy>Michelle Inwood</cp:lastModifiedBy>
  <cp:revision>3</cp:revision>
  <cp:lastPrinted>2017-05-04T09:00:43Z</cp:lastPrinted>
  <dcterms:created xsi:type="dcterms:W3CDTF">2019-06-25T11:48:29Z</dcterms:created>
  <dcterms:modified xsi:type="dcterms:W3CDTF">2019-06-25T13:41:26Z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CD653459-34D8-4C6A-AA4C-32CAD8837DCF</vt:lpwstr>
  </property>
  <property fmtid="{D5CDD505-2E9C-101B-9397-08002B2CF9AE}" pid="3" name="ArticulatePath">
    <vt:lpwstr>EU Skills Branded Powerpoint Template</vt:lpwstr>
  </property>
</Properties>
</file>